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Muli" panose="020B0604020202020204" charset="0"/>
      <p:regular r:id="rId18"/>
    </p:embeddedFont>
    <p:embeddedFont>
      <p:font typeface="Muli Bold" panose="020B0604020202020204" charset="0"/>
      <p:regular r:id="rId19"/>
    </p:embeddedFont>
    <p:embeddedFont>
      <p:font typeface="Muli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p:cViewPr>
        <p:scale>
          <a:sx n="33" d="100"/>
          <a:sy n="33" d="100"/>
        </p:scale>
        <p:origin x="2429" y="-98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DC50E-E6C3-48CA-8FB1-2C4286385B74}"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BAA6F-9E13-4132-A619-DDFFF13AFE9B}" type="slidenum">
              <a:rPr lang="en-US" smtClean="0"/>
              <a:t>‹#›</a:t>
            </a:fld>
            <a:endParaRPr lang="en-US"/>
          </a:p>
        </p:txBody>
      </p:sp>
    </p:spTree>
    <p:extLst>
      <p:ext uri="{BB962C8B-B14F-4D97-AF65-F5344CB8AC3E}">
        <p14:creationId xmlns:p14="http://schemas.microsoft.com/office/powerpoint/2010/main" val="405459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BAA6F-9E13-4132-A619-DDFFF13AFE9B}" type="slidenum">
              <a:rPr lang="en-US" smtClean="0"/>
              <a:t>1</a:t>
            </a:fld>
            <a:endParaRPr lang="en-US"/>
          </a:p>
        </p:txBody>
      </p:sp>
    </p:spTree>
    <p:extLst>
      <p:ext uri="{BB962C8B-B14F-4D97-AF65-F5344CB8AC3E}">
        <p14:creationId xmlns:p14="http://schemas.microsoft.com/office/powerpoint/2010/main" val="2390627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3865" y="786315"/>
            <a:ext cx="9235435" cy="8229600"/>
            <a:chOff x="0" y="0"/>
            <a:chExt cx="12313913" cy="10972800"/>
          </a:xfrm>
        </p:grpSpPr>
        <p:grpSp>
          <p:nvGrpSpPr>
            <p:cNvPr id="3" name="Group 3"/>
            <p:cNvGrpSpPr/>
            <p:nvPr/>
          </p:nvGrpSpPr>
          <p:grpSpPr>
            <a:xfrm>
              <a:off x="0" y="0"/>
              <a:ext cx="8816962" cy="881696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id="5" name="Freeform 5"/>
            <p:cNvSpPr/>
            <p:nvPr/>
          </p:nvSpPr>
          <p:spPr>
            <a:xfrm>
              <a:off x="4270524" y="8181074"/>
              <a:ext cx="8043389" cy="2791726"/>
            </a:xfrm>
            <a:custGeom>
              <a:avLst/>
              <a:gdLst/>
              <a:ahLst/>
              <a:cxnLst/>
              <a:rect l="l" t="t" r="r" b="b"/>
              <a:pathLst>
                <a:path w="8043389" h="2791726">
                  <a:moveTo>
                    <a:pt x="0" y="0"/>
                  </a:moveTo>
                  <a:lnTo>
                    <a:pt x="8043389" y="0"/>
                  </a:lnTo>
                  <a:lnTo>
                    <a:pt x="8043389" y="2791726"/>
                  </a:lnTo>
                  <a:lnTo>
                    <a:pt x="0" y="2791726"/>
                  </a:lnTo>
                  <a:lnTo>
                    <a:pt x="0" y="0"/>
                  </a:lnTo>
                  <a:close/>
                </a:path>
              </a:pathLst>
            </a:custGeom>
            <a:blipFill>
              <a:blip r:embed="rId3">
                <a:alphaModFix amt="51000"/>
              </a:blip>
              <a:stretch>
                <a:fillRect/>
              </a:stretch>
            </a:blipFill>
          </p:spPr>
        </p:sp>
      </p:grpSp>
      <p:grpSp>
        <p:nvGrpSpPr>
          <p:cNvPr id="6" name="Group 6"/>
          <p:cNvGrpSpPr/>
          <p:nvPr/>
        </p:nvGrpSpPr>
        <p:grpSpPr>
          <a:xfrm>
            <a:off x="8023865" y="4488365"/>
            <a:ext cx="825500" cy="825500"/>
            <a:chOff x="0" y="0"/>
            <a:chExt cx="1100667" cy="1100667"/>
          </a:xfrm>
        </p:grpSpPr>
        <p:grpSp>
          <p:nvGrpSpPr>
            <p:cNvPr id="7" name="Group 7"/>
            <p:cNvGrpSpPr/>
            <p:nvPr/>
          </p:nvGrpSpPr>
          <p:grpSpPr>
            <a:xfrm>
              <a:off x="0" y="0"/>
              <a:ext cx="1100667" cy="1100667"/>
              <a:chOff x="0" y="0"/>
              <a:chExt cx="660400" cy="660400"/>
            </a:xfrm>
          </p:grpSpPr>
          <p:sp>
            <p:nvSpPr>
              <p:cNvPr id="8" name="Freeform 8"/>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9" name="Group 9"/>
            <p:cNvGrpSpPr/>
            <p:nvPr/>
          </p:nvGrpSpPr>
          <p:grpSpPr>
            <a:xfrm rot="-5400000">
              <a:off x="436385" y="452780"/>
              <a:ext cx="290178" cy="195107"/>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1" name="Group 11"/>
          <p:cNvGrpSpPr/>
          <p:nvPr/>
        </p:nvGrpSpPr>
        <p:grpSpPr>
          <a:xfrm>
            <a:off x="10660868" y="22446"/>
            <a:ext cx="7593309" cy="10287000"/>
            <a:chOff x="0" y="0"/>
            <a:chExt cx="1999884" cy="2709333"/>
          </a:xfrm>
        </p:grpSpPr>
        <p:sp>
          <p:nvSpPr>
            <p:cNvPr id="12" name="Freeform 12"/>
            <p:cNvSpPr/>
            <p:nvPr/>
          </p:nvSpPr>
          <p:spPr>
            <a:xfrm>
              <a:off x="0" y="0"/>
              <a:ext cx="1999884" cy="2709333"/>
            </a:xfrm>
            <a:custGeom>
              <a:avLst/>
              <a:gdLst/>
              <a:ahLst/>
              <a:cxnLst/>
              <a:rect l="l" t="t" r="r" b="b"/>
              <a:pathLst>
                <a:path w="1999884" h="2709333">
                  <a:moveTo>
                    <a:pt x="0" y="0"/>
                  </a:moveTo>
                  <a:lnTo>
                    <a:pt x="1999884" y="0"/>
                  </a:lnTo>
                  <a:lnTo>
                    <a:pt x="1999884" y="2709333"/>
                  </a:lnTo>
                  <a:lnTo>
                    <a:pt x="0" y="2709333"/>
                  </a:lnTo>
                  <a:close/>
                </a:path>
              </a:pathLst>
            </a:custGeom>
            <a:solidFill>
              <a:srgbClr val="0E2C4B"/>
            </a:solidFill>
          </p:spPr>
        </p:sp>
        <p:sp>
          <p:nvSpPr>
            <p:cNvPr id="13" name="TextBox 13"/>
            <p:cNvSpPr txBox="1"/>
            <p:nvPr/>
          </p:nvSpPr>
          <p:spPr>
            <a:xfrm>
              <a:off x="0" y="-38100"/>
              <a:ext cx="1999884" cy="2747433"/>
            </a:xfrm>
            <a:prstGeom prst="rect">
              <a:avLst/>
            </a:prstGeom>
          </p:spPr>
          <p:txBody>
            <a:bodyPr lIns="50800" tIns="50800" rIns="50800" bIns="50800" rtlCol="0" anchor="ctr"/>
            <a:lstStyle/>
            <a:p>
              <a:pPr algn="ctr">
                <a:lnSpc>
                  <a:spcPts val="3499"/>
                </a:lnSpc>
              </a:pPr>
              <a:endParaRPr/>
            </a:p>
          </p:txBody>
        </p:sp>
      </p:grpSp>
      <p:sp>
        <p:nvSpPr>
          <p:cNvPr id="14" name="Freeform 14"/>
          <p:cNvSpPr/>
          <p:nvPr/>
        </p:nvSpPr>
        <p:spPr>
          <a:xfrm>
            <a:off x="8549552" y="245126"/>
            <a:ext cx="3338537" cy="2362015"/>
          </a:xfrm>
          <a:custGeom>
            <a:avLst/>
            <a:gdLst/>
            <a:ahLst/>
            <a:cxnLst/>
            <a:rect l="l" t="t" r="r" b="b"/>
            <a:pathLst>
              <a:path w="3338537" h="2362015">
                <a:moveTo>
                  <a:pt x="0" y="0"/>
                </a:moveTo>
                <a:lnTo>
                  <a:pt x="3338537" y="0"/>
                </a:lnTo>
                <a:lnTo>
                  <a:pt x="3338537" y="2362015"/>
                </a:lnTo>
                <a:lnTo>
                  <a:pt x="0" y="2362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0660868" y="9417221"/>
            <a:ext cx="7593309" cy="869779"/>
          </a:xfrm>
          <a:custGeom>
            <a:avLst/>
            <a:gdLst/>
            <a:ahLst/>
            <a:cxnLst/>
            <a:rect l="l" t="t" r="r" b="b"/>
            <a:pathLst>
              <a:path w="7593309" h="869779">
                <a:moveTo>
                  <a:pt x="0" y="0"/>
                </a:moveTo>
                <a:lnTo>
                  <a:pt x="7593309" y="0"/>
                </a:lnTo>
                <a:lnTo>
                  <a:pt x="7593309" y="869779"/>
                </a:lnTo>
                <a:lnTo>
                  <a:pt x="0" y="8697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2819248" y="2402638"/>
            <a:ext cx="4990789" cy="7699936"/>
          </a:xfrm>
          <a:custGeom>
            <a:avLst/>
            <a:gdLst/>
            <a:ahLst/>
            <a:cxnLst/>
            <a:rect l="l" t="t" r="r" b="b"/>
            <a:pathLst>
              <a:path w="4990789" h="7699936">
                <a:moveTo>
                  <a:pt x="0" y="0"/>
                </a:moveTo>
                <a:lnTo>
                  <a:pt x="4990789" y="0"/>
                </a:lnTo>
                <a:lnTo>
                  <a:pt x="4990789" y="7699936"/>
                </a:lnTo>
                <a:lnTo>
                  <a:pt x="0" y="7699936"/>
                </a:lnTo>
                <a:lnTo>
                  <a:pt x="0" y="0"/>
                </a:lnTo>
                <a:close/>
              </a:path>
            </a:pathLst>
          </a:custGeom>
          <a:blipFill>
            <a:blip r:embed="rId8"/>
            <a:stretch>
              <a:fillRect r="-626"/>
            </a:stretch>
          </a:blipFill>
        </p:spPr>
      </p:sp>
      <p:grpSp>
        <p:nvGrpSpPr>
          <p:cNvPr id="17" name="Group 17"/>
          <p:cNvGrpSpPr/>
          <p:nvPr/>
        </p:nvGrpSpPr>
        <p:grpSpPr>
          <a:xfrm>
            <a:off x="866880" y="358587"/>
            <a:ext cx="8277120" cy="6138541"/>
            <a:chOff x="0" y="-66675"/>
            <a:chExt cx="11036161" cy="8184721"/>
          </a:xfrm>
        </p:grpSpPr>
        <p:sp>
          <p:nvSpPr>
            <p:cNvPr id="18" name="TextBox 18"/>
            <p:cNvSpPr txBox="1"/>
            <p:nvPr/>
          </p:nvSpPr>
          <p:spPr>
            <a:xfrm>
              <a:off x="0" y="1415357"/>
              <a:ext cx="11036161" cy="6702689"/>
            </a:xfrm>
            <a:prstGeom prst="rect">
              <a:avLst/>
            </a:prstGeom>
          </p:spPr>
          <p:txBody>
            <a:bodyPr lIns="0" tIns="0" rIns="0" bIns="0" rtlCol="0" anchor="t">
              <a:spAutoFit/>
            </a:bodyPr>
            <a:lstStyle/>
            <a:p>
              <a:pPr>
                <a:lnSpc>
                  <a:spcPts val="9826"/>
                </a:lnSpc>
              </a:pPr>
              <a:r>
                <a:rPr lang="en-US" sz="8188" dirty="0" err="1">
                  <a:solidFill>
                    <a:srgbClr val="F36825"/>
                  </a:solidFill>
                  <a:latin typeface="Muli Ultra-Bold"/>
                </a:rPr>
                <a:t>Aplikasi</a:t>
              </a:r>
              <a:r>
                <a:rPr lang="en-US" sz="8188" dirty="0">
                  <a:solidFill>
                    <a:srgbClr val="F36825"/>
                  </a:solidFill>
                  <a:latin typeface="Muli Ultra-Bold"/>
                </a:rPr>
                <a:t> </a:t>
              </a:r>
              <a:r>
                <a:rPr lang="en-US" sz="8188" dirty="0" err="1">
                  <a:solidFill>
                    <a:srgbClr val="F36825"/>
                  </a:solidFill>
                  <a:latin typeface="Muli Ultra-Bold"/>
                </a:rPr>
                <a:t>Perencanaan</a:t>
              </a:r>
              <a:r>
                <a:rPr lang="en-US" sz="8188" dirty="0">
                  <a:solidFill>
                    <a:srgbClr val="F36825"/>
                  </a:solidFill>
                  <a:latin typeface="Muli Ultra-Bold"/>
                </a:rPr>
                <a:t> </a:t>
              </a:r>
              <a:r>
                <a:rPr lang="en-US" sz="8188" dirty="0" err="1">
                  <a:solidFill>
                    <a:srgbClr val="F36825"/>
                  </a:solidFill>
                  <a:latin typeface="Muli Ultra-Bold"/>
                </a:rPr>
                <a:t>Proyek</a:t>
              </a:r>
              <a:r>
                <a:rPr lang="en-US" sz="8188" dirty="0">
                  <a:solidFill>
                    <a:srgbClr val="F36825"/>
                  </a:solidFill>
                  <a:latin typeface="Muli Ultra-Bold"/>
                </a:rPr>
                <a:t> </a:t>
              </a:r>
              <a:r>
                <a:rPr lang="en-US" sz="8188" dirty="0" err="1">
                  <a:solidFill>
                    <a:srgbClr val="F36825"/>
                  </a:solidFill>
                  <a:latin typeface="Muli Ultra-Bold"/>
                </a:rPr>
                <a:t>Bangunan</a:t>
              </a:r>
              <a:endParaRPr lang="en-US" sz="8188" dirty="0">
                <a:solidFill>
                  <a:srgbClr val="F36825"/>
                </a:solidFill>
                <a:latin typeface="Muli Ultra-Bold"/>
              </a:endParaRPr>
            </a:p>
          </p:txBody>
        </p:sp>
        <p:sp>
          <p:nvSpPr>
            <p:cNvPr id="19" name="TextBox 19"/>
            <p:cNvSpPr txBox="1"/>
            <p:nvPr/>
          </p:nvSpPr>
          <p:spPr>
            <a:xfrm>
              <a:off x="0" y="-66675"/>
              <a:ext cx="8730329" cy="757193"/>
            </a:xfrm>
            <a:prstGeom prst="rect">
              <a:avLst/>
            </a:prstGeom>
          </p:spPr>
          <p:txBody>
            <a:bodyPr lIns="0" tIns="0" rIns="0" bIns="0" rtlCol="0" anchor="t">
              <a:spAutoFit/>
            </a:bodyPr>
            <a:lstStyle/>
            <a:p>
              <a:pPr>
                <a:lnSpc>
                  <a:spcPts val="4826"/>
                </a:lnSpc>
              </a:pPr>
              <a:r>
                <a:rPr lang="en-US" sz="3447">
                  <a:solidFill>
                    <a:srgbClr val="0E2C4B"/>
                  </a:solidFill>
                  <a:latin typeface="Muli Ultra-Bold"/>
                </a:rPr>
                <a:t>Pemrograman Berbasis Objek</a:t>
              </a:r>
            </a:p>
          </p:txBody>
        </p:sp>
      </p:grpSp>
      <p:sp>
        <p:nvSpPr>
          <p:cNvPr id="20" name="TextBox 20"/>
          <p:cNvSpPr txBox="1"/>
          <p:nvPr/>
        </p:nvSpPr>
        <p:spPr>
          <a:xfrm>
            <a:off x="866880" y="6719642"/>
            <a:ext cx="9632168" cy="1727200"/>
          </a:xfrm>
          <a:prstGeom prst="rect">
            <a:avLst/>
          </a:prstGeom>
        </p:spPr>
        <p:txBody>
          <a:bodyPr lIns="0" tIns="0" rIns="0" bIns="0" rtlCol="0" anchor="t">
            <a:spAutoFit/>
          </a:bodyPr>
          <a:lstStyle/>
          <a:p>
            <a:pPr>
              <a:lnSpc>
                <a:spcPts val="3499"/>
              </a:lnSpc>
            </a:pPr>
            <a:r>
              <a:rPr lang="en-US" sz="2499" dirty="0">
                <a:solidFill>
                  <a:srgbClr val="0E2C4B"/>
                </a:solidFill>
                <a:latin typeface="Muli"/>
              </a:rPr>
              <a:t>Nama  : Malik Arjuna Putra</a:t>
            </a:r>
          </a:p>
          <a:p>
            <a:pPr>
              <a:lnSpc>
                <a:spcPts val="3499"/>
              </a:lnSpc>
            </a:pPr>
            <a:r>
              <a:rPr lang="en-US" sz="2499" dirty="0">
                <a:solidFill>
                  <a:srgbClr val="0E2C4B"/>
                </a:solidFill>
                <a:latin typeface="Muli"/>
              </a:rPr>
              <a:t>Nim      : 2200018310</a:t>
            </a:r>
          </a:p>
          <a:p>
            <a:pPr>
              <a:lnSpc>
                <a:spcPts val="3500"/>
              </a:lnSpc>
            </a:pPr>
            <a:r>
              <a:rPr lang="en-US" sz="2500" dirty="0" err="1">
                <a:solidFill>
                  <a:srgbClr val="0E2C4B"/>
                </a:solidFill>
                <a:latin typeface="Muli"/>
              </a:rPr>
              <a:t>Github</a:t>
            </a:r>
            <a:r>
              <a:rPr lang="en-US" sz="2500" dirty="0">
                <a:solidFill>
                  <a:srgbClr val="0E2C4B"/>
                </a:solidFill>
                <a:latin typeface="Muli"/>
              </a:rPr>
              <a:t> : https://</a:t>
            </a:r>
            <a:r>
              <a:rPr lang="en-US" sz="2500" dirty="0" err="1">
                <a:solidFill>
                  <a:srgbClr val="0E2C4B"/>
                </a:solidFill>
                <a:latin typeface="Muli"/>
              </a:rPr>
              <a:t>github.com</a:t>
            </a:r>
            <a:r>
              <a:rPr lang="en-US" sz="2500" dirty="0">
                <a:solidFill>
                  <a:srgbClr val="0E2C4B"/>
                </a:solidFill>
                <a:latin typeface="Muli"/>
              </a:rPr>
              <a:t>/</a:t>
            </a:r>
            <a:r>
              <a:rPr lang="en-US" sz="2500" dirty="0" err="1">
                <a:solidFill>
                  <a:srgbClr val="0E2C4B"/>
                </a:solidFill>
                <a:latin typeface="Muli"/>
              </a:rPr>
              <a:t>MalikArjunaPutra</a:t>
            </a:r>
            <a:r>
              <a:rPr lang="en-US" sz="2500" dirty="0">
                <a:solidFill>
                  <a:srgbClr val="0E2C4B"/>
                </a:solidFill>
                <a:latin typeface="Muli"/>
              </a:rPr>
              <a:t>/</a:t>
            </a:r>
            <a:r>
              <a:rPr lang="en-US" sz="2500" dirty="0" err="1">
                <a:solidFill>
                  <a:srgbClr val="0E2C4B"/>
                </a:solidFill>
                <a:latin typeface="Muli"/>
              </a:rPr>
              <a:t>Aplikasi</a:t>
            </a:r>
            <a:r>
              <a:rPr lang="en-US" sz="2500" dirty="0">
                <a:solidFill>
                  <a:srgbClr val="0E2C4B"/>
                </a:solidFill>
                <a:latin typeface="Muli"/>
              </a:rPr>
              <a:t>-</a:t>
            </a:r>
            <a:r>
              <a:rPr lang="en-US" sz="2500" dirty="0" err="1">
                <a:solidFill>
                  <a:srgbClr val="0E2C4B"/>
                </a:solidFill>
                <a:latin typeface="Muli"/>
              </a:rPr>
              <a:t>Perancangaan</a:t>
            </a:r>
            <a:r>
              <a:rPr lang="en-US" sz="2500" dirty="0">
                <a:solidFill>
                  <a:srgbClr val="0E2C4B"/>
                </a:solidFill>
                <a:latin typeface="Muli"/>
              </a:rPr>
              <a:t>-</a:t>
            </a:r>
            <a:r>
              <a:rPr lang="en-US" sz="2500" dirty="0" err="1">
                <a:solidFill>
                  <a:srgbClr val="0E2C4B"/>
                </a:solidFill>
                <a:latin typeface="Muli"/>
              </a:rPr>
              <a:t>Proyek</a:t>
            </a:r>
            <a:r>
              <a:rPr lang="en-US" sz="2500" dirty="0">
                <a:solidFill>
                  <a:srgbClr val="0E2C4B"/>
                </a:solidFill>
                <a:latin typeface="Muli"/>
              </a:rPr>
              <a:t>-</a:t>
            </a:r>
            <a:r>
              <a:rPr lang="en-US" sz="2500" dirty="0" err="1">
                <a:solidFill>
                  <a:srgbClr val="0E2C4B"/>
                </a:solidFill>
                <a:latin typeface="Muli"/>
              </a:rPr>
              <a:t>Bangunan</a:t>
            </a:r>
            <a:r>
              <a:rPr lang="en-US" sz="2500" dirty="0">
                <a:solidFill>
                  <a:srgbClr val="0E2C4B"/>
                </a:solidFill>
                <a:latin typeface="Muli"/>
              </a:rPr>
              <a:t>-2200018310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13603484" y="4146632"/>
            <a:ext cx="5142923" cy="6596358"/>
          </a:xfrm>
          <a:custGeom>
            <a:avLst/>
            <a:gdLst/>
            <a:ahLst/>
            <a:cxnLst/>
            <a:rect l="l" t="t" r="r" b="b"/>
            <a:pathLst>
              <a:path w="5142923" h="6596358">
                <a:moveTo>
                  <a:pt x="0" y="0"/>
                </a:moveTo>
                <a:lnTo>
                  <a:pt x="5142923" y="0"/>
                </a:lnTo>
                <a:lnTo>
                  <a:pt x="5142923" y="6596358"/>
                </a:lnTo>
                <a:lnTo>
                  <a:pt x="0" y="6596358"/>
                </a:lnTo>
                <a:lnTo>
                  <a:pt x="0" y="0"/>
                </a:lnTo>
                <a:close/>
              </a:path>
            </a:pathLst>
          </a:custGeom>
          <a:blipFill>
            <a:blip r:embed="rId2"/>
            <a:stretch>
              <a:fillRect/>
            </a:stretch>
          </a:blipFill>
        </p:spPr>
      </p:sp>
      <p:sp>
        <p:nvSpPr>
          <p:cNvPr id="3" name="Freeform 3"/>
          <p:cNvSpPr/>
          <p:nvPr/>
        </p:nvSpPr>
        <p:spPr>
          <a:xfrm>
            <a:off x="3976262" y="2235273"/>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328591" y="7173166"/>
            <a:ext cx="5972525" cy="2877346"/>
            <a:chOff x="0" y="0"/>
            <a:chExt cx="4778020" cy="2301877"/>
          </a:xfrm>
        </p:grpSpPr>
        <p:sp>
          <p:nvSpPr>
            <p:cNvPr id="3" name="Freeform 3"/>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id="4" name="Group 4"/>
          <p:cNvGrpSpPr/>
          <p:nvPr/>
        </p:nvGrpSpPr>
        <p:grpSpPr>
          <a:xfrm>
            <a:off x="6539686" y="4009461"/>
            <a:ext cx="5972525" cy="2877346"/>
            <a:chOff x="0" y="0"/>
            <a:chExt cx="4778020" cy="2301877"/>
          </a:xfrm>
        </p:grpSpPr>
        <p:sp>
          <p:nvSpPr>
            <p:cNvPr id="5" name="Freeform 5"/>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id="6" name="Group 6"/>
          <p:cNvGrpSpPr/>
          <p:nvPr/>
        </p:nvGrpSpPr>
        <p:grpSpPr>
          <a:xfrm>
            <a:off x="6539686" y="7173166"/>
            <a:ext cx="5972525" cy="2877346"/>
            <a:chOff x="0" y="0"/>
            <a:chExt cx="4778020" cy="2301877"/>
          </a:xfrm>
        </p:grpSpPr>
        <p:sp>
          <p:nvSpPr>
            <p:cNvPr id="7" name="Freeform 7"/>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id="8" name="Group 8"/>
          <p:cNvGrpSpPr/>
          <p:nvPr/>
        </p:nvGrpSpPr>
        <p:grpSpPr>
          <a:xfrm>
            <a:off x="12779356" y="4009461"/>
            <a:ext cx="5208628" cy="6041050"/>
            <a:chOff x="0" y="0"/>
            <a:chExt cx="4166903" cy="4832840"/>
          </a:xfrm>
        </p:grpSpPr>
        <p:sp>
          <p:nvSpPr>
            <p:cNvPr id="9" name="Freeform 9"/>
            <p:cNvSpPr/>
            <p:nvPr/>
          </p:nvSpPr>
          <p:spPr>
            <a:xfrm>
              <a:off x="0" y="0"/>
              <a:ext cx="4166903" cy="4832840"/>
            </a:xfrm>
            <a:custGeom>
              <a:avLst/>
              <a:gdLst/>
              <a:ahLst/>
              <a:cxnLst/>
              <a:rect l="l" t="t" r="r" b="b"/>
              <a:pathLst>
                <a:path w="4166903" h="4832840">
                  <a:moveTo>
                    <a:pt x="4042442" y="4832840"/>
                  </a:moveTo>
                  <a:lnTo>
                    <a:pt x="124460" y="4832840"/>
                  </a:lnTo>
                  <a:cubicBezTo>
                    <a:pt x="55880" y="4832840"/>
                    <a:pt x="0" y="4776960"/>
                    <a:pt x="0" y="4708380"/>
                  </a:cubicBezTo>
                  <a:lnTo>
                    <a:pt x="0" y="124460"/>
                  </a:lnTo>
                  <a:cubicBezTo>
                    <a:pt x="0" y="55880"/>
                    <a:pt x="55880" y="0"/>
                    <a:pt x="124460" y="0"/>
                  </a:cubicBezTo>
                  <a:lnTo>
                    <a:pt x="4042443" y="0"/>
                  </a:lnTo>
                  <a:cubicBezTo>
                    <a:pt x="4111023" y="0"/>
                    <a:pt x="4166903" y="55880"/>
                    <a:pt x="4166903" y="124460"/>
                  </a:cubicBezTo>
                  <a:lnTo>
                    <a:pt x="4166903" y="4708380"/>
                  </a:lnTo>
                  <a:cubicBezTo>
                    <a:pt x="4166903" y="4776960"/>
                    <a:pt x="4111023" y="4832840"/>
                    <a:pt x="4042443" y="4832840"/>
                  </a:cubicBezTo>
                  <a:close/>
                </a:path>
              </a:pathLst>
            </a:custGeom>
            <a:solidFill>
              <a:srgbClr val="FFFFFF"/>
            </a:solidFill>
          </p:spPr>
        </p:sp>
      </p:grpSp>
      <p:sp>
        <p:nvSpPr>
          <p:cNvPr id="10" name="TextBox 10"/>
          <p:cNvSpPr txBox="1"/>
          <p:nvPr/>
        </p:nvSpPr>
        <p:spPr>
          <a:xfrm>
            <a:off x="0" y="57150"/>
            <a:ext cx="11483511" cy="971550"/>
          </a:xfrm>
          <a:prstGeom prst="rect">
            <a:avLst/>
          </a:prstGeom>
        </p:spPr>
        <p:txBody>
          <a:bodyPr lIns="0" tIns="0" rIns="0" bIns="0" rtlCol="0" anchor="t">
            <a:spAutoFit/>
          </a:bodyPr>
          <a:lstStyle/>
          <a:p>
            <a:pPr>
              <a:lnSpc>
                <a:spcPts val="7680"/>
              </a:lnSpc>
            </a:pPr>
            <a:r>
              <a:rPr lang="en-US" sz="6400">
                <a:solidFill>
                  <a:srgbClr val="0E2C4B"/>
                </a:solidFill>
                <a:latin typeface="Muli Ultra-Bold"/>
              </a:rPr>
              <a:t>Uji Coba Aplikasi</a:t>
            </a:r>
          </a:p>
        </p:txBody>
      </p:sp>
      <p:grpSp>
        <p:nvGrpSpPr>
          <p:cNvPr id="11" name="Group 11"/>
          <p:cNvGrpSpPr/>
          <p:nvPr/>
        </p:nvGrpSpPr>
        <p:grpSpPr>
          <a:xfrm>
            <a:off x="13258282" y="4430373"/>
            <a:ext cx="1382257" cy="518539"/>
            <a:chOff x="0" y="0"/>
            <a:chExt cx="1760412" cy="660400"/>
          </a:xfrm>
        </p:grpSpPr>
        <p:sp>
          <p:nvSpPr>
            <p:cNvPr id="12" name="Freeform 12"/>
            <p:cNvSpPr/>
            <p:nvPr/>
          </p:nvSpPr>
          <p:spPr>
            <a:xfrm>
              <a:off x="0" y="0"/>
              <a:ext cx="1760412" cy="660400"/>
            </a:xfrm>
            <a:custGeom>
              <a:avLst/>
              <a:gdLst/>
              <a:ahLst/>
              <a:cxnLst/>
              <a:rect l="l" t="t" r="r" b="b"/>
              <a:pathLst>
                <a:path w="1760412" h="660400">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p:spPr>
        </p:sp>
      </p:grpSp>
      <p:grpSp>
        <p:nvGrpSpPr>
          <p:cNvPr id="13" name="Group 13"/>
          <p:cNvGrpSpPr/>
          <p:nvPr/>
        </p:nvGrpSpPr>
        <p:grpSpPr>
          <a:xfrm>
            <a:off x="7139722" y="203200"/>
            <a:ext cx="825500" cy="825500"/>
            <a:chOff x="0" y="0"/>
            <a:chExt cx="1100667" cy="1100667"/>
          </a:xfrm>
        </p:grpSpPr>
        <p:grpSp>
          <p:nvGrpSpPr>
            <p:cNvPr id="14" name="Group 14"/>
            <p:cNvGrpSpPr/>
            <p:nvPr/>
          </p:nvGrpSpPr>
          <p:grpSpPr>
            <a:xfrm>
              <a:off x="0" y="0"/>
              <a:ext cx="1100667" cy="1100667"/>
              <a:chOff x="0" y="0"/>
              <a:chExt cx="660400" cy="660400"/>
            </a:xfrm>
          </p:grpSpPr>
          <p:sp>
            <p:nvSpPr>
              <p:cNvPr id="15" name="Freeform 15"/>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16" name="Group 16"/>
            <p:cNvGrpSpPr/>
            <p:nvPr/>
          </p:nvGrpSpPr>
          <p:grpSpPr>
            <a:xfrm rot="-5400000">
              <a:off x="436385" y="452780"/>
              <a:ext cx="290178" cy="195107"/>
              <a:chOff x="0" y="0"/>
              <a:chExt cx="1930400" cy="1297940"/>
            </a:xfrm>
          </p:grpSpPr>
          <p:sp>
            <p:nvSpPr>
              <p:cNvPr id="17" name="Freeform 1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
        <p:nvSpPr>
          <p:cNvPr id="18" name="Freeform 18"/>
          <p:cNvSpPr/>
          <p:nvPr/>
        </p:nvSpPr>
        <p:spPr>
          <a:xfrm>
            <a:off x="0" y="1213532"/>
            <a:ext cx="10335476" cy="5816454"/>
          </a:xfrm>
          <a:custGeom>
            <a:avLst/>
            <a:gdLst/>
            <a:ahLst/>
            <a:cxnLst/>
            <a:rect l="l" t="t" r="r" b="b"/>
            <a:pathLst>
              <a:path w="10335476" h="5816454">
                <a:moveTo>
                  <a:pt x="0" y="0"/>
                </a:moveTo>
                <a:lnTo>
                  <a:pt x="10335476" y="0"/>
                </a:lnTo>
                <a:lnTo>
                  <a:pt x="10335476" y="5816455"/>
                </a:lnTo>
                <a:lnTo>
                  <a:pt x="0" y="5816455"/>
                </a:lnTo>
                <a:lnTo>
                  <a:pt x="0" y="0"/>
                </a:lnTo>
                <a:close/>
              </a:path>
            </a:pathLst>
          </a:custGeom>
          <a:blipFill>
            <a:blip r:embed="rId2"/>
            <a:stretch>
              <a:fillRect/>
            </a:stretch>
          </a:blipFill>
        </p:spPr>
      </p:sp>
      <p:sp>
        <p:nvSpPr>
          <p:cNvPr id="19" name="Freeform 19"/>
          <p:cNvSpPr/>
          <p:nvPr/>
        </p:nvSpPr>
        <p:spPr>
          <a:xfrm>
            <a:off x="7952524" y="4470546"/>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15193221" y="-763522"/>
            <a:ext cx="4132159" cy="5234067"/>
          </a:xfrm>
          <a:custGeom>
            <a:avLst/>
            <a:gdLst/>
            <a:ahLst/>
            <a:cxnLst/>
            <a:rect l="l" t="t" r="r" b="b"/>
            <a:pathLst>
              <a:path w="4132159" h="5234067">
                <a:moveTo>
                  <a:pt x="0" y="0"/>
                </a:moveTo>
                <a:lnTo>
                  <a:pt x="4132158" y="0"/>
                </a:lnTo>
                <a:lnTo>
                  <a:pt x="4132158" y="5234068"/>
                </a:lnTo>
                <a:lnTo>
                  <a:pt x="0" y="5234068"/>
                </a:lnTo>
                <a:lnTo>
                  <a:pt x="0" y="0"/>
                </a:lnTo>
                <a:close/>
              </a:path>
            </a:pathLst>
          </a:custGeom>
          <a:blipFill>
            <a:blip r:embed="rId2"/>
            <a:stretch>
              <a:fillRect/>
            </a:stretch>
          </a:blipFill>
        </p:spPr>
      </p:sp>
      <p:sp>
        <p:nvSpPr>
          <p:cNvPr id="3" name="Freeform 3"/>
          <p:cNvSpPr/>
          <p:nvPr/>
        </p:nvSpPr>
        <p:spPr>
          <a:xfrm>
            <a:off x="15171124" y="3055987"/>
            <a:ext cx="4154256" cy="2087513"/>
          </a:xfrm>
          <a:custGeom>
            <a:avLst/>
            <a:gdLst/>
            <a:ahLst/>
            <a:cxnLst/>
            <a:rect l="l" t="t" r="r" b="b"/>
            <a:pathLst>
              <a:path w="4154256" h="2087513">
                <a:moveTo>
                  <a:pt x="0" y="0"/>
                </a:moveTo>
                <a:lnTo>
                  <a:pt x="4154255" y="0"/>
                </a:lnTo>
                <a:lnTo>
                  <a:pt x="4154255" y="2087513"/>
                </a:lnTo>
                <a:lnTo>
                  <a:pt x="0" y="2087513"/>
                </a:lnTo>
                <a:lnTo>
                  <a:pt x="0" y="0"/>
                </a:lnTo>
                <a:close/>
              </a:path>
            </a:pathLst>
          </a:custGeom>
          <a:blipFill>
            <a:blip r:embed="rId3"/>
            <a:stretch>
              <a:fillRect/>
            </a:stretch>
          </a:blipFill>
        </p:spPr>
      </p:sp>
      <p:sp>
        <p:nvSpPr>
          <p:cNvPr id="4" name="Freeform 4"/>
          <p:cNvSpPr/>
          <p:nvPr/>
        </p:nvSpPr>
        <p:spPr>
          <a:xfrm>
            <a:off x="0" y="0"/>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4"/>
            <a:stretch>
              <a:fillRect/>
            </a:stretch>
          </a:blipFill>
        </p:spPr>
      </p:sp>
      <p:sp>
        <p:nvSpPr>
          <p:cNvPr id="5" name="Freeform 5"/>
          <p:cNvSpPr/>
          <p:nvPr/>
        </p:nvSpPr>
        <p:spPr>
          <a:xfrm>
            <a:off x="7952524" y="4470546"/>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766557" y="5143500"/>
            <a:ext cx="6240564" cy="6240564"/>
          </a:xfrm>
          <a:custGeom>
            <a:avLst/>
            <a:gdLst/>
            <a:ahLst/>
            <a:cxnLst/>
            <a:rect l="l" t="t" r="r" b="b"/>
            <a:pathLst>
              <a:path w="6240564" h="6240564">
                <a:moveTo>
                  <a:pt x="0" y="0"/>
                </a:moveTo>
                <a:lnTo>
                  <a:pt x="6240564" y="0"/>
                </a:lnTo>
                <a:lnTo>
                  <a:pt x="6240564" y="6240564"/>
                </a:lnTo>
                <a:lnTo>
                  <a:pt x="0" y="6240564"/>
                </a:lnTo>
                <a:lnTo>
                  <a:pt x="0" y="0"/>
                </a:lnTo>
                <a:close/>
              </a:path>
            </a:pathLst>
          </a:custGeom>
          <a:blipFill>
            <a:blip r:embed="rId2"/>
            <a:stretch>
              <a:fillRect/>
            </a:stretch>
          </a:blipFill>
        </p:spPr>
      </p:sp>
      <p:sp>
        <p:nvSpPr>
          <p:cNvPr id="3" name="Freeform 3"/>
          <p:cNvSpPr/>
          <p:nvPr/>
        </p:nvSpPr>
        <p:spPr>
          <a:xfrm>
            <a:off x="3976262" y="2235273"/>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13103" y="5708448"/>
            <a:ext cx="4292393" cy="4292393"/>
          </a:xfrm>
          <a:custGeom>
            <a:avLst/>
            <a:gdLst/>
            <a:ahLst/>
            <a:cxnLst/>
            <a:rect l="l" t="t" r="r" b="b"/>
            <a:pathLst>
              <a:path w="4292393" h="4292393">
                <a:moveTo>
                  <a:pt x="0" y="0"/>
                </a:moveTo>
                <a:lnTo>
                  <a:pt x="4292394" y="0"/>
                </a:lnTo>
                <a:lnTo>
                  <a:pt x="4292394" y="4292393"/>
                </a:lnTo>
                <a:lnTo>
                  <a:pt x="0" y="4292393"/>
                </a:lnTo>
                <a:lnTo>
                  <a:pt x="0" y="0"/>
                </a:lnTo>
                <a:close/>
              </a:path>
            </a:pathLst>
          </a:custGeom>
          <a:blipFill>
            <a:blip r:embed="rId2"/>
            <a:stretch>
              <a:fillRect/>
            </a:stretch>
          </a:blipFill>
        </p:spPr>
      </p:sp>
      <p:sp>
        <p:nvSpPr>
          <p:cNvPr id="3" name="Freeform 3"/>
          <p:cNvSpPr/>
          <p:nvPr/>
        </p:nvSpPr>
        <p:spPr>
          <a:xfrm>
            <a:off x="2419018" y="1028700"/>
            <a:ext cx="13449963" cy="6549119"/>
          </a:xfrm>
          <a:custGeom>
            <a:avLst/>
            <a:gdLst/>
            <a:ahLst/>
            <a:cxnLst/>
            <a:rect l="l" t="t" r="r" b="b"/>
            <a:pathLst>
              <a:path w="13449963" h="6549119">
                <a:moveTo>
                  <a:pt x="0" y="0"/>
                </a:moveTo>
                <a:lnTo>
                  <a:pt x="13449964" y="0"/>
                </a:lnTo>
                <a:lnTo>
                  <a:pt x="13449964" y="6549119"/>
                </a:lnTo>
                <a:lnTo>
                  <a:pt x="0" y="6549119"/>
                </a:lnTo>
                <a:lnTo>
                  <a:pt x="0" y="0"/>
                </a:lnTo>
                <a:close/>
              </a:path>
            </a:pathLst>
          </a:custGeom>
          <a:blipFill>
            <a:blip r:embed="rId3"/>
            <a:stretch>
              <a:fillRect/>
            </a:stretch>
          </a:blipFill>
        </p:spPr>
      </p:sp>
      <p:sp>
        <p:nvSpPr>
          <p:cNvPr id="4" name="TextBox 4"/>
          <p:cNvSpPr txBox="1"/>
          <p:nvPr/>
        </p:nvSpPr>
        <p:spPr>
          <a:xfrm>
            <a:off x="2870127" y="-28575"/>
            <a:ext cx="12547746" cy="1057275"/>
          </a:xfrm>
          <a:prstGeom prst="rect">
            <a:avLst/>
          </a:prstGeom>
        </p:spPr>
        <p:txBody>
          <a:bodyPr lIns="0" tIns="0" rIns="0" bIns="0" rtlCol="0" anchor="t">
            <a:spAutoFit/>
          </a:bodyPr>
          <a:lstStyle/>
          <a:p>
            <a:pPr>
              <a:lnSpc>
                <a:spcPts val="8400"/>
              </a:lnSpc>
            </a:pPr>
            <a:r>
              <a:rPr lang="en-US" sz="7000">
                <a:solidFill>
                  <a:srgbClr val="0E2C4B"/>
                </a:solidFill>
                <a:latin typeface="Muli Ultra-Bold"/>
              </a:rPr>
              <a:t>Tampilkan Halaman Github</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13971016" y="7410359"/>
            <a:ext cx="3288284" cy="1141308"/>
          </a:xfrm>
          <a:custGeom>
            <a:avLst/>
            <a:gdLst/>
            <a:ahLst/>
            <a:cxnLst/>
            <a:rect l="l" t="t" r="r" b="b"/>
            <a:pathLst>
              <a:path w="3288284" h="1141308">
                <a:moveTo>
                  <a:pt x="0" y="0"/>
                </a:moveTo>
                <a:lnTo>
                  <a:pt x="3288284" y="0"/>
                </a:lnTo>
                <a:lnTo>
                  <a:pt x="3288284" y="1141308"/>
                </a:lnTo>
                <a:lnTo>
                  <a:pt x="0" y="1141308"/>
                </a:lnTo>
                <a:lnTo>
                  <a:pt x="0" y="0"/>
                </a:lnTo>
                <a:close/>
              </a:path>
            </a:pathLst>
          </a:custGeom>
          <a:blipFill>
            <a:blip r:embed="rId2">
              <a:alphaModFix amt="21999"/>
            </a:blip>
            <a:stretch>
              <a:fillRect/>
            </a:stretch>
          </a:blipFill>
        </p:spPr>
      </p:sp>
      <p:grpSp>
        <p:nvGrpSpPr>
          <p:cNvPr id="3" name="Group 3"/>
          <p:cNvGrpSpPr/>
          <p:nvPr/>
        </p:nvGrpSpPr>
        <p:grpSpPr>
          <a:xfrm>
            <a:off x="3063954" y="2122975"/>
            <a:ext cx="12160093" cy="6041050"/>
            <a:chOff x="0" y="0"/>
            <a:chExt cx="9728074" cy="4832840"/>
          </a:xfrm>
        </p:grpSpPr>
        <p:sp>
          <p:nvSpPr>
            <p:cNvPr id="4" name="Freeform 4"/>
            <p:cNvSpPr/>
            <p:nvPr/>
          </p:nvSpPr>
          <p:spPr>
            <a:xfrm>
              <a:off x="0" y="0"/>
              <a:ext cx="9728074" cy="4832840"/>
            </a:xfrm>
            <a:custGeom>
              <a:avLst/>
              <a:gdLst/>
              <a:ahLst/>
              <a:cxnLst/>
              <a:rect l="l" t="t" r="r" b="b"/>
              <a:pathLst>
                <a:path w="9728074" h="4832840">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sp>
        <p:nvSpPr>
          <p:cNvPr id="5" name="Freeform 5"/>
          <p:cNvSpPr/>
          <p:nvPr/>
        </p:nvSpPr>
        <p:spPr>
          <a:xfrm flipH="1">
            <a:off x="13971016" y="5528242"/>
            <a:ext cx="2628231" cy="2635783"/>
          </a:xfrm>
          <a:custGeom>
            <a:avLst/>
            <a:gdLst/>
            <a:ahLst/>
            <a:cxnLst/>
            <a:rect l="l" t="t" r="r" b="b"/>
            <a:pathLst>
              <a:path w="2628231" h="2635783">
                <a:moveTo>
                  <a:pt x="2628231" y="0"/>
                </a:moveTo>
                <a:lnTo>
                  <a:pt x="0" y="0"/>
                </a:lnTo>
                <a:lnTo>
                  <a:pt x="0" y="2635783"/>
                </a:lnTo>
                <a:lnTo>
                  <a:pt x="2628231" y="2635783"/>
                </a:lnTo>
                <a:lnTo>
                  <a:pt x="2628231" y="0"/>
                </a:lnTo>
                <a:close/>
              </a:path>
            </a:pathLst>
          </a:custGeom>
          <a:blipFill>
            <a:blip r:embed="rId3"/>
            <a:stretch>
              <a:fillRect/>
            </a:stretch>
          </a:blipFill>
        </p:spPr>
      </p:sp>
      <p:sp>
        <p:nvSpPr>
          <p:cNvPr id="6" name="TextBox 6"/>
          <p:cNvSpPr txBox="1"/>
          <p:nvPr/>
        </p:nvSpPr>
        <p:spPr>
          <a:xfrm>
            <a:off x="4908869" y="4543425"/>
            <a:ext cx="8470263" cy="1200150"/>
          </a:xfrm>
          <a:prstGeom prst="rect">
            <a:avLst/>
          </a:prstGeom>
        </p:spPr>
        <p:txBody>
          <a:bodyPr lIns="0" tIns="0" rIns="0" bIns="0" rtlCol="0" anchor="t">
            <a:spAutoFit/>
          </a:bodyPr>
          <a:lstStyle/>
          <a:p>
            <a:pPr algn="ctr">
              <a:lnSpc>
                <a:spcPts val="9480"/>
              </a:lnSpc>
            </a:pPr>
            <a:r>
              <a:rPr lang="en-US" sz="7900">
                <a:solidFill>
                  <a:srgbClr val="0E2C4B"/>
                </a:solidFill>
                <a:latin typeface="Muli Ultra-Bold"/>
              </a:rPr>
              <a:t>Terima Kasih!!!!</a:t>
            </a:r>
          </a:p>
        </p:txBody>
      </p:sp>
      <p:sp>
        <p:nvSpPr>
          <p:cNvPr id="7" name="Freeform 7"/>
          <p:cNvSpPr/>
          <p:nvPr/>
        </p:nvSpPr>
        <p:spPr>
          <a:xfrm>
            <a:off x="2470041" y="2784527"/>
            <a:ext cx="2223383" cy="771699"/>
          </a:xfrm>
          <a:custGeom>
            <a:avLst/>
            <a:gdLst/>
            <a:ahLst/>
            <a:cxnLst/>
            <a:rect l="l" t="t" r="r" b="b"/>
            <a:pathLst>
              <a:path w="2223383" h="771699">
                <a:moveTo>
                  <a:pt x="0" y="0"/>
                </a:moveTo>
                <a:lnTo>
                  <a:pt x="2223383" y="0"/>
                </a:lnTo>
                <a:lnTo>
                  <a:pt x="2223383" y="771699"/>
                </a:lnTo>
                <a:lnTo>
                  <a:pt x="0" y="771699"/>
                </a:lnTo>
                <a:lnTo>
                  <a:pt x="0" y="0"/>
                </a:lnTo>
                <a:close/>
              </a:path>
            </a:pathLst>
          </a:custGeom>
          <a:blipFill>
            <a:blip r:embed="rId2">
              <a:alphaModFix amt="21999"/>
            </a:blip>
            <a:stretch>
              <a:fillRect/>
            </a:stretch>
          </a:blipFill>
        </p:spPr>
      </p:sp>
      <p:sp>
        <p:nvSpPr>
          <p:cNvPr id="8" name="Freeform 8"/>
          <p:cNvSpPr/>
          <p:nvPr/>
        </p:nvSpPr>
        <p:spPr>
          <a:xfrm rot="-1251902">
            <a:off x="2577372" y="2597882"/>
            <a:ext cx="2945311" cy="1144990"/>
          </a:xfrm>
          <a:custGeom>
            <a:avLst/>
            <a:gdLst/>
            <a:ahLst/>
            <a:cxnLst/>
            <a:rect l="l" t="t" r="r" b="b"/>
            <a:pathLst>
              <a:path w="2945311" h="1144990">
                <a:moveTo>
                  <a:pt x="0" y="0"/>
                </a:moveTo>
                <a:lnTo>
                  <a:pt x="2945310" y="0"/>
                </a:lnTo>
                <a:lnTo>
                  <a:pt x="2945310" y="1144989"/>
                </a:lnTo>
                <a:lnTo>
                  <a:pt x="0" y="1144989"/>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9299575" y="236488"/>
            <a:ext cx="8674628" cy="9814023"/>
            <a:chOff x="0" y="0"/>
            <a:chExt cx="6939702" cy="7851218"/>
          </a:xfrm>
        </p:grpSpPr>
        <p:sp>
          <p:nvSpPr>
            <p:cNvPr id="3" name="Freeform 3"/>
            <p:cNvSpPr/>
            <p:nvPr/>
          </p:nvSpPr>
          <p:spPr>
            <a:xfrm>
              <a:off x="0" y="0"/>
              <a:ext cx="6939703" cy="7851218"/>
            </a:xfrm>
            <a:custGeom>
              <a:avLst/>
              <a:gdLst/>
              <a:ahLst/>
              <a:cxnLst/>
              <a:rect l="l" t="t" r="r" b="b"/>
              <a:pathLst>
                <a:path w="6939703"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3" y="55880"/>
                    <a:pt x="6939703" y="124460"/>
                  </a:cubicBezTo>
                  <a:lnTo>
                    <a:pt x="6939703" y="7726759"/>
                  </a:lnTo>
                  <a:cubicBezTo>
                    <a:pt x="6939703" y="7795338"/>
                    <a:pt x="6883822" y="7851218"/>
                    <a:pt x="6815242" y="7851218"/>
                  </a:cubicBezTo>
                  <a:close/>
                </a:path>
              </a:pathLst>
            </a:custGeom>
            <a:solidFill>
              <a:srgbClr val="FFFFFF"/>
            </a:solidFill>
          </p:spPr>
        </p:sp>
      </p:grpSp>
      <p:grpSp>
        <p:nvGrpSpPr>
          <p:cNvPr id="4" name="Group 4"/>
          <p:cNvGrpSpPr/>
          <p:nvPr/>
        </p:nvGrpSpPr>
        <p:grpSpPr>
          <a:xfrm>
            <a:off x="313797" y="236488"/>
            <a:ext cx="8674628" cy="9814023"/>
            <a:chOff x="0" y="0"/>
            <a:chExt cx="6939702" cy="7851218"/>
          </a:xfrm>
        </p:grpSpPr>
        <p:sp>
          <p:nvSpPr>
            <p:cNvPr id="5" name="Freeform 5"/>
            <p:cNvSpPr/>
            <p:nvPr/>
          </p:nvSpPr>
          <p:spPr>
            <a:xfrm>
              <a:off x="0" y="0"/>
              <a:ext cx="6939703" cy="7851218"/>
            </a:xfrm>
            <a:custGeom>
              <a:avLst/>
              <a:gdLst/>
              <a:ahLst/>
              <a:cxnLst/>
              <a:rect l="l" t="t" r="r" b="b"/>
              <a:pathLst>
                <a:path w="6939703"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3" y="55880"/>
                    <a:pt x="6939703" y="124460"/>
                  </a:cubicBezTo>
                  <a:lnTo>
                    <a:pt x="6939703" y="7726759"/>
                  </a:lnTo>
                  <a:cubicBezTo>
                    <a:pt x="6939703" y="7795338"/>
                    <a:pt x="6883822" y="7851218"/>
                    <a:pt x="6815242" y="7851218"/>
                  </a:cubicBezTo>
                  <a:close/>
                </a:path>
              </a:pathLst>
            </a:custGeom>
            <a:solidFill>
              <a:srgbClr val="FFFFFF"/>
            </a:solidFill>
          </p:spPr>
        </p:sp>
      </p:grpSp>
      <p:sp>
        <p:nvSpPr>
          <p:cNvPr id="6" name="AutoShape 6"/>
          <p:cNvSpPr/>
          <p:nvPr/>
        </p:nvSpPr>
        <p:spPr>
          <a:xfrm>
            <a:off x="313797" y="4232757"/>
            <a:ext cx="8674628" cy="0"/>
          </a:xfrm>
          <a:prstGeom prst="line">
            <a:avLst/>
          </a:prstGeom>
          <a:ln w="76200" cap="flat">
            <a:solidFill>
              <a:srgbClr val="F2F3F4"/>
            </a:solidFill>
            <a:prstDash val="solid"/>
            <a:headEnd type="none" w="sm" len="sm"/>
            <a:tailEnd type="none" w="sm" len="sm"/>
          </a:ln>
        </p:spPr>
      </p:sp>
      <p:sp>
        <p:nvSpPr>
          <p:cNvPr id="7" name="AutoShape 7"/>
          <p:cNvSpPr/>
          <p:nvPr/>
        </p:nvSpPr>
        <p:spPr>
          <a:xfrm>
            <a:off x="9299575" y="4232757"/>
            <a:ext cx="8674628" cy="0"/>
          </a:xfrm>
          <a:prstGeom prst="line">
            <a:avLst/>
          </a:prstGeom>
          <a:ln w="76200" cap="flat">
            <a:solidFill>
              <a:srgbClr val="F2F3F4"/>
            </a:solidFill>
            <a:prstDash val="solid"/>
            <a:headEnd type="none" w="sm" len="sm"/>
            <a:tailEnd type="none" w="sm" len="sm"/>
          </a:ln>
        </p:spPr>
      </p:sp>
      <p:sp>
        <p:nvSpPr>
          <p:cNvPr id="8" name="Freeform 8"/>
          <p:cNvSpPr/>
          <p:nvPr/>
        </p:nvSpPr>
        <p:spPr>
          <a:xfrm>
            <a:off x="5477068" y="4380265"/>
            <a:ext cx="8228300" cy="8228300"/>
          </a:xfrm>
          <a:custGeom>
            <a:avLst/>
            <a:gdLst/>
            <a:ahLst/>
            <a:cxnLst/>
            <a:rect l="l" t="t" r="r" b="b"/>
            <a:pathLst>
              <a:path w="8228300" h="8228300">
                <a:moveTo>
                  <a:pt x="0" y="0"/>
                </a:moveTo>
                <a:lnTo>
                  <a:pt x="8228300" y="0"/>
                </a:lnTo>
                <a:lnTo>
                  <a:pt x="8228300" y="8228300"/>
                </a:lnTo>
                <a:lnTo>
                  <a:pt x="0" y="8228300"/>
                </a:lnTo>
                <a:lnTo>
                  <a:pt x="0" y="0"/>
                </a:lnTo>
                <a:close/>
              </a:path>
            </a:pathLst>
          </a:custGeom>
          <a:blipFill>
            <a:blip r:embed="rId2"/>
            <a:stretch>
              <a:fillRect/>
            </a:stretch>
          </a:blipFill>
        </p:spPr>
      </p:sp>
      <p:sp>
        <p:nvSpPr>
          <p:cNvPr id="9" name="TextBox 9"/>
          <p:cNvSpPr txBox="1"/>
          <p:nvPr/>
        </p:nvSpPr>
        <p:spPr>
          <a:xfrm>
            <a:off x="1405191" y="1614354"/>
            <a:ext cx="6411925" cy="762000"/>
          </a:xfrm>
          <a:prstGeom prst="rect">
            <a:avLst/>
          </a:prstGeom>
        </p:spPr>
        <p:txBody>
          <a:bodyPr lIns="0" tIns="0" rIns="0" bIns="0" rtlCol="0" anchor="t">
            <a:spAutoFit/>
          </a:bodyPr>
          <a:lstStyle/>
          <a:p>
            <a:pPr>
              <a:lnSpc>
                <a:spcPts val="6000"/>
              </a:lnSpc>
            </a:pPr>
            <a:r>
              <a:rPr lang="en-US" sz="5000">
                <a:solidFill>
                  <a:srgbClr val="0E2C4B"/>
                </a:solidFill>
                <a:latin typeface="Muli Ultra-Bold"/>
              </a:rPr>
              <a:t>Deskripsi</a:t>
            </a:r>
          </a:p>
        </p:txBody>
      </p:sp>
      <p:sp>
        <p:nvSpPr>
          <p:cNvPr id="10" name="TextBox 10"/>
          <p:cNvSpPr txBox="1"/>
          <p:nvPr/>
        </p:nvSpPr>
        <p:spPr>
          <a:xfrm>
            <a:off x="9591218" y="1614354"/>
            <a:ext cx="6411925" cy="762000"/>
          </a:xfrm>
          <a:prstGeom prst="rect">
            <a:avLst/>
          </a:prstGeom>
        </p:spPr>
        <p:txBody>
          <a:bodyPr lIns="0" tIns="0" rIns="0" bIns="0" rtlCol="0" anchor="t">
            <a:spAutoFit/>
          </a:bodyPr>
          <a:lstStyle/>
          <a:p>
            <a:pPr>
              <a:lnSpc>
                <a:spcPts val="6000"/>
              </a:lnSpc>
            </a:pPr>
            <a:r>
              <a:rPr lang="en-US" sz="5000">
                <a:solidFill>
                  <a:srgbClr val="0E2C4B"/>
                </a:solidFill>
                <a:latin typeface="Muli Ultra-Bold"/>
              </a:rPr>
              <a:t>Fitur Aplikasi</a:t>
            </a:r>
          </a:p>
        </p:txBody>
      </p:sp>
      <p:sp>
        <p:nvSpPr>
          <p:cNvPr id="11" name="TextBox 11"/>
          <p:cNvSpPr txBox="1"/>
          <p:nvPr/>
        </p:nvSpPr>
        <p:spPr>
          <a:xfrm>
            <a:off x="1028700" y="2541322"/>
            <a:ext cx="6208932" cy="5953093"/>
          </a:xfrm>
          <a:prstGeom prst="rect">
            <a:avLst/>
          </a:prstGeom>
        </p:spPr>
        <p:txBody>
          <a:bodyPr lIns="0" tIns="0" rIns="0" bIns="0" rtlCol="0" anchor="t">
            <a:spAutoFit/>
          </a:bodyPr>
          <a:lstStyle/>
          <a:p>
            <a:pPr marL="606286" lvl="1" indent="-303143">
              <a:lnSpc>
                <a:spcPts val="3931"/>
              </a:lnSpc>
              <a:buFont typeface="Arial"/>
              <a:buChar char="•"/>
            </a:pPr>
            <a:r>
              <a:rPr lang="en-US" sz="2808">
                <a:solidFill>
                  <a:srgbClr val="0E2C4B"/>
                </a:solidFill>
                <a:latin typeface="Muli"/>
              </a:rPr>
              <a:t>Aplikasi ini berfungsi sebagai alat untuk mengumpulkan informasi dari berbagai elemen proyek, termasuk Proyek, Jadwal, Anggaran, Lokasi, dan Divisi yang terlibat. Hal ini dilakukan melalui antarmuka yang disediakan dalam aplikasi. Setelah itu, data yang terkumpul akan disimpan oleh aplikasi dan dapat ditampilkan kepada pengguna di waktu selanjutnya.</a:t>
            </a:r>
          </a:p>
        </p:txBody>
      </p:sp>
      <p:sp>
        <p:nvSpPr>
          <p:cNvPr id="12" name="TextBox 12"/>
          <p:cNvSpPr txBox="1"/>
          <p:nvPr/>
        </p:nvSpPr>
        <p:spPr>
          <a:xfrm>
            <a:off x="9144000" y="2609771"/>
            <a:ext cx="9299575" cy="3245972"/>
          </a:xfrm>
          <a:prstGeom prst="rect">
            <a:avLst/>
          </a:prstGeom>
        </p:spPr>
        <p:txBody>
          <a:bodyPr lIns="0" tIns="0" rIns="0" bIns="0" rtlCol="0" anchor="t">
            <a:spAutoFit/>
          </a:bodyPr>
          <a:lstStyle/>
          <a:p>
            <a:pPr marL="807283" lvl="1" indent="-403641">
              <a:lnSpc>
                <a:spcPts val="5234"/>
              </a:lnSpc>
              <a:buFont typeface="Arial"/>
              <a:buChar char="•"/>
            </a:pPr>
            <a:r>
              <a:rPr lang="en-US" sz="3739">
                <a:solidFill>
                  <a:srgbClr val="0E2C4B"/>
                </a:solidFill>
                <a:latin typeface="Muli"/>
              </a:rPr>
              <a:t>Penginputan atribut Proyek</a:t>
            </a:r>
          </a:p>
          <a:p>
            <a:pPr marL="807283" lvl="1" indent="-403641">
              <a:lnSpc>
                <a:spcPts val="5234"/>
              </a:lnSpc>
              <a:buFont typeface="Arial"/>
              <a:buChar char="•"/>
            </a:pPr>
            <a:r>
              <a:rPr lang="en-US" sz="3739">
                <a:solidFill>
                  <a:srgbClr val="0E2C4B"/>
                </a:solidFill>
                <a:latin typeface="Muli"/>
              </a:rPr>
              <a:t>Penginputan atribut Jadwal, Lokasi, dan anggaran</a:t>
            </a:r>
          </a:p>
          <a:p>
            <a:pPr marL="807283" lvl="1" indent="-403641">
              <a:lnSpc>
                <a:spcPts val="5234"/>
              </a:lnSpc>
              <a:buFont typeface="Arial"/>
              <a:buChar char="•"/>
            </a:pPr>
            <a:r>
              <a:rPr lang="en-US" sz="3739">
                <a:solidFill>
                  <a:srgbClr val="0E2C4B"/>
                </a:solidFill>
                <a:latin typeface="Muli"/>
              </a:rPr>
              <a:t>Penginputan atribut divisi</a:t>
            </a:r>
          </a:p>
          <a:p>
            <a:pPr marL="807283" lvl="1" indent="-403641">
              <a:lnSpc>
                <a:spcPts val="5234"/>
              </a:lnSpc>
              <a:buFont typeface="Arial"/>
              <a:buChar char="•"/>
            </a:pPr>
            <a:r>
              <a:rPr lang="en-US" sz="3739">
                <a:solidFill>
                  <a:srgbClr val="0E2C4B"/>
                </a:solidFill>
                <a:latin typeface="Muli"/>
              </a:rPr>
              <a:t>Menampilkan semua data proyek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8035"/>
            <a:ext cx="8105838" cy="10665035"/>
            <a:chOff x="0" y="0"/>
            <a:chExt cx="2134871" cy="2808898"/>
          </a:xfrm>
        </p:grpSpPr>
        <p:sp>
          <p:nvSpPr>
            <p:cNvPr id="3" name="Freeform 3"/>
            <p:cNvSpPr/>
            <p:nvPr/>
          </p:nvSpPr>
          <p:spPr>
            <a:xfrm>
              <a:off x="0" y="0"/>
              <a:ext cx="2134871" cy="2808898"/>
            </a:xfrm>
            <a:custGeom>
              <a:avLst/>
              <a:gdLst/>
              <a:ahLst/>
              <a:cxnLst/>
              <a:rect l="l" t="t" r="r" b="b"/>
              <a:pathLst>
                <a:path w="2134871" h="2808898">
                  <a:moveTo>
                    <a:pt x="0" y="0"/>
                  </a:moveTo>
                  <a:lnTo>
                    <a:pt x="2134871" y="0"/>
                  </a:lnTo>
                  <a:lnTo>
                    <a:pt x="2134871" y="2808898"/>
                  </a:lnTo>
                  <a:lnTo>
                    <a:pt x="0" y="2808898"/>
                  </a:lnTo>
                  <a:close/>
                </a:path>
              </a:pathLst>
            </a:custGeom>
            <a:solidFill>
              <a:srgbClr val="0E2C4B"/>
            </a:solidFill>
          </p:spPr>
        </p:sp>
        <p:sp>
          <p:nvSpPr>
            <p:cNvPr id="4" name="TextBox 4"/>
            <p:cNvSpPr txBox="1"/>
            <p:nvPr/>
          </p:nvSpPr>
          <p:spPr>
            <a:xfrm>
              <a:off x="0" y="-38100"/>
              <a:ext cx="2134871" cy="2846998"/>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2406538" y="0"/>
            <a:ext cx="6975042" cy="10287000"/>
          </a:xfrm>
          <a:custGeom>
            <a:avLst/>
            <a:gdLst/>
            <a:ahLst/>
            <a:cxnLst/>
            <a:rect l="l" t="t" r="r" b="b"/>
            <a:pathLst>
              <a:path w="6975042" h="10287000">
                <a:moveTo>
                  <a:pt x="0" y="0"/>
                </a:moveTo>
                <a:lnTo>
                  <a:pt x="6975042" y="0"/>
                </a:lnTo>
                <a:lnTo>
                  <a:pt x="6975042" y="10287000"/>
                </a:lnTo>
                <a:lnTo>
                  <a:pt x="0" y="10287000"/>
                </a:lnTo>
                <a:lnTo>
                  <a:pt x="0" y="0"/>
                </a:lnTo>
                <a:close/>
              </a:path>
            </a:pathLst>
          </a:custGeom>
          <a:blipFill>
            <a:blip r:embed="rId2"/>
            <a:stretch>
              <a:fillRect/>
            </a:stretch>
          </a:blipFill>
        </p:spPr>
      </p:sp>
      <p:grpSp>
        <p:nvGrpSpPr>
          <p:cNvPr id="6" name="Group 6"/>
          <p:cNvGrpSpPr/>
          <p:nvPr/>
        </p:nvGrpSpPr>
        <p:grpSpPr>
          <a:xfrm>
            <a:off x="9144000" y="321904"/>
            <a:ext cx="9268296" cy="8936396"/>
            <a:chOff x="0" y="0"/>
            <a:chExt cx="12357729" cy="11915194"/>
          </a:xfrm>
        </p:grpSpPr>
        <p:sp>
          <p:nvSpPr>
            <p:cNvPr id="7" name="TextBox 7"/>
            <p:cNvSpPr txBox="1"/>
            <p:nvPr/>
          </p:nvSpPr>
          <p:spPr>
            <a:xfrm>
              <a:off x="0" y="-9525"/>
              <a:ext cx="12357729" cy="1196385"/>
            </a:xfrm>
            <a:prstGeom prst="rect">
              <a:avLst/>
            </a:prstGeom>
          </p:spPr>
          <p:txBody>
            <a:bodyPr lIns="0" tIns="0" rIns="0" bIns="0" rtlCol="0" anchor="t">
              <a:spAutoFit/>
            </a:bodyPr>
            <a:lstStyle/>
            <a:p>
              <a:pPr>
                <a:lnSpc>
                  <a:spcPts val="7009"/>
                </a:lnSpc>
              </a:pPr>
              <a:r>
                <a:rPr lang="en-US" sz="5840">
                  <a:solidFill>
                    <a:srgbClr val="0E2C4B"/>
                  </a:solidFill>
                  <a:latin typeface="Muli Ultra-Bold"/>
                </a:rPr>
                <a:t>Alur Kerja Aplikasi</a:t>
              </a:r>
            </a:p>
          </p:txBody>
        </p:sp>
        <p:sp>
          <p:nvSpPr>
            <p:cNvPr id="8" name="TextBox 8"/>
            <p:cNvSpPr txBox="1"/>
            <p:nvPr/>
          </p:nvSpPr>
          <p:spPr>
            <a:xfrm>
              <a:off x="0" y="1962235"/>
              <a:ext cx="11406506" cy="10309017"/>
            </a:xfrm>
            <a:prstGeom prst="rect">
              <a:avLst/>
            </a:prstGeom>
          </p:spPr>
          <p:txBody>
            <a:bodyPr lIns="0" tIns="0" rIns="0" bIns="0" rtlCol="0" anchor="t">
              <a:spAutoFit/>
            </a:bodyPr>
            <a:lstStyle/>
            <a:p>
              <a:pPr>
                <a:lnSpc>
                  <a:spcPts val="3925"/>
                </a:lnSpc>
              </a:pPr>
              <a:r>
                <a:rPr lang="en-US" sz="2803">
                  <a:solidFill>
                    <a:srgbClr val="0E2C4B"/>
                  </a:solidFill>
                  <a:latin typeface="Muli"/>
                </a:rPr>
                <a:t>Awalnya, program akan mengumpulkan atribut dari beberapa kelas, seperti Proyek, Anggaran, Lokasi, Jadwal, dan Divisi, yang masing-masing memiliki kelasnya sendiri. Pengelompokan Divisi akan dilakukan melalui kode, dengan nilai 1 untuk konstruksi, 2 untuk bahan, dan 3 untuk pengawasan, yang masing-masing memiliki gaji dan spesialisasi yang berbeda.</a:t>
              </a:r>
            </a:p>
            <a:p>
              <a:pPr>
                <a:lnSpc>
                  <a:spcPts val="3925"/>
                </a:lnSpc>
              </a:pPr>
              <a:r>
                <a:rPr lang="en-US" sz="2803">
                  <a:solidFill>
                    <a:srgbClr val="0E2C4B"/>
                  </a:solidFill>
                  <a:latin typeface="Muli"/>
                </a:rPr>
                <a:t>Setelah itu, semua kelas yang memiliki atribut tersebut akan dihubungkan ke dalam kelas Proyek yang akan berfungsi sebagai wadah data dari berbagai kelas sebelumnya. Setelah proses input, hasil output akan menampilkan rincian dari data yang telah dimasukkan.</a:t>
              </a:r>
            </a:p>
            <a:p>
              <a:pPr>
                <a:lnSpc>
                  <a:spcPts val="7522"/>
                </a:lnSpc>
              </a:pPr>
              <a:endParaRPr lang="en-US" sz="2803">
                <a:solidFill>
                  <a:srgbClr val="0E2C4B"/>
                </a:solidFill>
                <a:latin typeface="Mul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2463192" cy="10287000"/>
            <a:chOff x="0" y="0"/>
            <a:chExt cx="648742" cy="2709333"/>
          </a:xfrm>
        </p:grpSpPr>
        <p:sp>
          <p:nvSpPr>
            <p:cNvPr id="3" name="Freeform 3"/>
            <p:cNvSpPr/>
            <p:nvPr/>
          </p:nvSpPr>
          <p:spPr>
            <a:xfrm>
              <a:off x="0" y="0"/>
              <a:ext cx="648742" cy="2709333"/>
            </a:xfrm>
            <a:custGeom>
              <a:avLst/>
              <a:gdLst/>
              <a:ahLst/>
              <a:cxnLst/>
              <a:rect l="l" t="t" r="r" b="b"/>
              <a:pathLst>
                <a:path w="648742" h="2709333">
                  <a:moveTo>
                    <a:pt x="0" y="0"/>
                  </a:moveTo>
                  <a:lnTo>
                    <a:pt x="648742" y="0"/>
                  </a:lnTo>
                  <a:lnTo>
                    <a:pt x="648742" y="2709333"/>
                  </a:lnTo>
                  <a:lnTo>
                    <a:pt x="0" y="2709333"/>
                  </a:lnTo>
                  <a:close/>
                </a:path>
              </a:pathLst>
            </a:custGeom>
            <a:solidFill>
              <a:srgbClr val="0E2C4B"/>
            </a:solidFill>
          </p:spPr>
        </p:sp>
        <p:sp>
          <p:nvSpPr>
            <p:cNvPr id="4" name="TextBox 4"/>
            <p:cNvSpPr txBox="1"/>
            <p:nvPr/>
          </p:nvSpPr>
          <p:spPr>
            <a:xfrm>
              <a:off x="0" y="-38100"/>
              <a:ext cx="648742" cy="2747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2394312" y="5003669"/>
            <a:ext cx="5893688" cy="5893688"/>
          </a:xfrm>
          <a:custGeom>
            <a:avLst/>
            <a:gdLst/>
            <a:ahLst/>
            <a:cxnLst/>
            <a:rect l="l" t="t" r="r" b="b"/>
            <a:pathLst>
              <a:path w="5893688" h="5893688">
                <a:moveTo>
                  <a:pt x="0" y="0"/>
                </a:moveTo>
                <a:lnTo>
                  <a:pt x="5893688" y="0"/>
                </a:lnTo>
                <a:lnTo>
                  <a:pt x="5893688" y="5893688"/>
                </a:lnTo>
                <a:lnTo>
                  <a:pt x="0" y="5893688"/>
                </a:lnTo>
                <a:lnTo>
                  <a:pt x="0" y="0"/>
                </a:lnTo>
                <a:close/>
              </a:path>
            </a:pathLst>
          </a:custGeom>
          <a:blipFill>
            <a:blip r:embed="rId2"/>
            <a:stretch>
              <a:fillRect/>
            </a:stretch>
          </a:blipFill>
        </p:spPr>
      </p:sp>
      <p:sp>
        <p:nvSpPr>
          <p:cNvPr id="6" name="Freeform 6"/>
          <p:cNvSpPr/>
          <p:nvPr/>
        </p:nvSpPr>
        <p:spPr>
          <a:xfrm>
            <a:off x="2463192" y="1196407"/>
            <a:ext cx="10772844" cy="9090593"/>
          </a:xfrm>
          <a:custGeom>
            <a:avLst/>
            <a:gdLst/>
            <a:ahLst/>
            <a:cxnLst/>
            <a:rect l="l" t="t" r="r" b="b"/>
            <a:pathLst>
              <a:path w="10772844" h="9090593">
                <a:moveTo>
                  <a:pt x="0" y="0"/>
                </a:moveTo>
                <a:lnTo>
                  <a:pt x="10772844" y="0"/>
                </a:lnTo>
                <a:lnTo>
                  <a:pt x="10772844" y="9090593"/>
                </a:lnTo>
                <a:lnTo>
                  <a:pt x="0" y="9090593"/>
                </a:lnTo>
                <a:lnTo>
                  <a:pt x="0" y="0"/>
                </a:lnTo>
                <a:close/>
              </a:path>
            </a:pathLst>
          </a:custGeom>
          <a:blipFill>
            <a:blip r:embed="rId3"/>
            <a:stretch>
              <a:fillRect t="-155" b="-155"/>
            </a:stretch>
          </a:blipFill>
        </p:spPr>
      </p:sp>
      <p:sp>
        <p:nvSpPr>
          <p:cNvPr id="7" name="Freeform 7"/>
          <p:cNvSpPr/>
          <p:nvPr/>
        </p:nvSpPr>
        <p:spPr>
          <a:xfrm>
            <a:off x="12526829" y="8068958"/>
            <a:ext cx="5628655" cy="2828399"/>
          </a:xfrm>
          <a:custGeom>
            <a:avLst/>
            <a:gdLst/>
            <a:ahLst/>
            <a:cxnLst/>
            <a:rect l="l" t="t" r="r" b="b"/>
            <a:pathLst>
              <a:path w="5628655" h="2828399">
                <a:moveTo>
                  <a:pt x="0" y="0"/>
                </a:moveTo>
                <a:lnTo>
                  <a:pt x="5628654" y="0"/>
                </a:lnTo>
                <a:lnTo>
                  <a:pt x="5628654" y="2828399"/>
                </a:lnTo>
                <a:lnTo>
                  <a:pt x="0" y="2828399"/>
                </a:lnTo>
                <a:lnTo>
                  <a:pt x="0" y="0"/>
                </a:lnTo>
                <a:close/>
              </a:path>
            </a:pathLst>
          </a:custGeom>
          <a:blipFill>
            <a:blip r:embed="rId4"/>
            <a:stretch>
              <a:fillRect/>
            </a:stretch>
          </a:blipFill>
        </p:spPr>
      </p:sp>
      <p:sp>
        <p:nvSpPr>
          <p:cNvPr id="8" name="TextBox 8"/>
          <p:cNvSpPr txBox="1"/>
          <p:nvPr/>
        </p:nvSpPr>
        <p:spPr>
          <a:xfrm>
            <a:off x="2463192" y="57150"/>
            <a:ext cx="13767408" cy="971550"/>
          </a:xfrm>
          <a:prstGeom prst="rect">
            <a:avLst/>
          </a:prstGeom>
        </p:spPr>
        <p:txBody>
          <a:bodyPr lIns="0" tIns="0" rIns="0" bIns="0" rtlCol="0" anchor="t">
            <a:spAutoFit/>
          </a:bodyPr>
          <a:lstStyle/>
          <a:p>
            <a:pPr>
              <a:lnSpc>
                <a:spcPts val="7680"/>
              </a:lnSpc>
            </a:pPr>
            <a:r>
              <a:rPr lang="en-US" sz="6400">
                <a:solidFill>
                  <a:srgbClr val="0E2C4B"/>
                </a:solidFill>
                <a:latin typeface="Muli Ultra-Bold"/>
              </a:rPr>
              <a:t>Diagram Rancangan Aplikasi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8577180" y="236488"/>
            <a:ext cx="9381148" cy="9814023"/>
            <a:chOff x="0" y="0"/>
            <a:chExt cx="7504918" cy="7851218"/>
          </a:xfrm>
        </p:grpSpPr>
        <p:sp>
          <p:nvSpPr>
            <p:cNvPr id="3" name="Freeform 3"/>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8"/>
                    <a:pt x="7449038" y="7851218"/>
                    <a:pt x="7380459" y="7851218"/>
                  </a:cubicBezTo>
                  <a:close/>
                </a:path>
              </a:pathLst>
            </a:custGeom>
            <a:solidFill>
              <a:srgbClr val="FFFFFF"/>
            </a:solidFill>
          </p:spPr>
        </p:sp>
      </p:grpSp>
      <p:sp>
        <p:nvSpPr>
          <p:cNvPr id="4" name="AutoShape 4"/>
          <p:cNvSpPr/>
          <p:nvPr/>
        </p:nvSpPr>
        <p:spPr>
          <a:xfrm>
            <a:off x="9448690" y="3502953"/>
            <a:ext cx="7638127" cy="0"/>
          </a:xfrm>
          <a:prstGeom prst="line">
            <a:avLst/>
          </a:prstGeom>
          <a:ln w="76200" cap="rnd">
            <a:solidFill>
              <a:srgbClr val="F2F3F4"/>
            </a:solidFill>
            <a:prstDash val="solid"/>
            <a:headEnd type="none" w="sm" len="sm"/>
            <a:tailEnd type="none" w="sm" len="sm"/>
          </a:ln>
        </p:spPr>
      </p:sp>
      <p:sp>
        <p:nvSpPr>
          <p:cNvPr id="5" name="AutoShape 5"/>
          <p:cNvSpPr/>
          <p:nvPr/>
        </p:nvSpPr>
        <p:spPr>
          <a:xfrm>
            <a:off x="9448690" y="6707847"/>
            <a:ext cx="7638127" cy="0"/>
          </a:xfrm>
          <a:prstGeom prst="line">
            <a:avLst/>
          </a:prstGeom>
          <a:ln w="76200" cap="rnd">
            <a:solidFill>
              <a:srgbClr val="F2F3F4"/>
            </a:solidFill>
            <a:prstDash val="solid"/>
            <a:headEnd type="none" w="sm" len="sm"/>
            <a:tailEnd type="none" w="sm" len="sm"/>
          </a:ln>
        </p:spPr>
      </p:sp>
      <p:sp>
        <p:nvSpPr>
          <p:cNvPr id="6" name="TextBox 6"/>
          <p:cNvSpPr txBox="1"/>
          <p:nvPr/>
        </p:nvSpPr>
        <p:spPr>
          <a:xfrm>
            <a:off x="0" y="-175944"/>
            <a:ext cx="6173123" cy="2114550"/>
          </a:xfrm>
          <a:prstGeom prst="rect">
            <a:avLst/>
          </a:prstGeom>
        </p:spPr>
        <p:txBody>
          <a:bodyPr lIns="0" tIns="0" rIns="0" bIns="0" rtlCol="0" anchor="t">
            <a:spAutoFit/>
          </a:bodyPr>
          <a:lstStyle/>
          <a:p>
            <a:pPr>
              <a:lnSpc>
                <a:spcPts val="8400"/>
              </a:lnSpc>
            </a:pPr>
            <a:r>
              <a:rPr lang="en-US" sz="7000">
                <a:solidFill>
                  <a:srgbClr val="0E2C4B"/>
                </a:solidFill>
                <a:latin typeface="Muli Bold"/>
              </a:rPr>
              <a:t>Screnshot Kode Program</a:t>
            </a:r>
          </a:p>
        </p:txBody>
      </p:sp>
      <p:grpSp>
        <p:nvGrpSpPr>
          <p:cNvPr id="7" name="Group 7"/>
          <p:cNvGrpSpPr/>
          <p:nvPr/>
        </p:nvGrpSpPr>
        <p:grpSpPr>
          <a:xfrm>
            <a:off x="6355116" y="468581"/>
            <a:ext cx="825500" cy="825500"/>
            <a:chOff x="0" y="0"/>
            <a:chExt cx="1100667" cy="1100667"/>
          </a:xfrm>
        </p:grpSpPr>
        <p:grpSp>
          <p:nvGrpSpPr>
            <p:cNvPr id="8" name="Group 8"/>
            <p:cNvGrpSpPr/>
            <p:nvPr/>
          </p:nvGrpSpPr>
          <p:grpSpPr>
            <a:xfrm>
              <a:off x="0" y="0"/>
              <a:ext cx="1100667" cy="1100667"/>
              <a:chOff x="0" y="0"/>
              <a:chExt cx="660400" cy="660400"/>
            </a:xfrm>
          </p:grpSpPr>
          <p:sp>
            <p:nvSpPr>
              <p:cNvPr id="9" name="Freeform 9"/>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10" name="Group 10"/>
            <p:cNvGrpSpPr/>
            <p:nvPr/>
          </p:nvGrpSpPr>
          <p:grpSpPr>
            <a:xfrm rot="-5400000">
              <a:off x="436385" y="452780"/>
              <a:ext cx="290178" cy="195107"/>
              <a:chOff x="0" y="0"/>
              <a:chExt cx="1930400" cy="1297940"/>
            </a:xfrm>
          </p:grpSpPr>
          <p:sp>
            <p:nvSpPr>
              <p:cNvPr id="11" name="Freeform 1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
        <p:nvSpPr>
          <p:cNvPr id="12" name="Freeform 12"/>
          <p:cNvSpPr/>
          <p:nvPr/>
        </p:nvSpPr>
        <p:spPr>
          <a:xfrm>
            <a:off x="0" y="1938606"/>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2"/>
            <a:stretch>
              <a:fillRect/>
            </a:stretch>
          </a:blipFill>
        </p:spPr>
      </p:sp>
      <p:sp>
        <p:nvSpPr>
          <p:cNvPr id="13" name="Freeform 13"/>
          <p:cNvSpPr/>
          <p:nvPr/>
        </p:nvSpPr>
        <p:spPr>
          <a:xfrm>
            <a:off x="7952524" y="4470546"/>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12657235" y="-795410"/>
            <a:ext cx="5630765" cy="5630765"/>
          </a:xfrm>
          <a:custGeom>
            <a:avLst/>
            <a:gdLst/>
            <a:ahLst/>
            <a:cxnLst/>
            <a:rect l="l" t="t" r="r" b="b"/>
            <a:pathLst>
              <a:path w="5630765" h="5630765">
                <a:moveTo>
                  <a:pt x="0" y="0"/>
                </a:moveTo>
                <a:lnTo>
                  <a:pt x="5630765" y="0"/>
                </a:lnTo>
                <a:lnTo>
                  <a:pt x="5630765" y="5630765"/>
                </a:lnTo>
                <a:lnTo>
                  <a:pt x="0" y="5630765"/>
                </a:lnTo>
                <a:lnTo>
                  <a:pt x="0" y="0"/>
                </a:lnTo>
                <a:close/>
              </a:path>
            </a:pathLst>
          </a:custGeom>
          <a:blipFill>
            <a:blip r:embed="rId2"/>
            <a:stretch>
              <a:fillRect/>
            </a:stretch>
          </a:blipFill>
        </p:spPr>
      </p:sp>
      <p:sp>
        <p:nvSpPr>
          <p:cNvPr id="3" name="Freeform 3"/>
          <p:cNvSpPr/>
          <p:nvPr/>
        </p:nvSpPr>
        <p:spPr>
          <a:xfrm>
            <a:off x="0" y="0"/>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3"/>
            <a:stretch>
              <a:fillRect/>
            </a:stretch>
          </a:blipFill>
        </p:spPr>
      </p:sp>
      <p:sp>
        <p:nvSpPr>
          <p:cNvPr id="4" name="Freeform 4"/>
          <p:cNvSpPr/>
          <p:nvPr/>
        </p:nvSpPr>
        <p:spPr>
          <a:xfrm>
            <a:off x="7952524" y="4470546"/>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0" y="5398598"/>
            <a:ext cx="4888402" cy="4888402"/>
          </a:xfrm>
          <a:custGeom>
            <a:avLst/>
            <a:gdLst/>
            <a:ahLst/>
            <a:cxnLst/>
            <a:rect l="l" t="t" r="r" b="b"/>
            <a:pathLst>
              <a:path w="4888402" h="4888402">
                <a:moveTo>
                  <a:pt x="0" y="0"/>
                </a:moveTo>
                <a:lnTo>
                  <a:pt x="4888402" y="0"/>
                </a:lnTo>
                <a:lnTo>
                  <a:pt x="4888402" y="4888402"/>
                </a:lnTo>
                <a:lnTo>
                  <a:pt x="0" y="4888402"/>
                </a:lnTo>
                <a:lnTo>
                  <a:pt x="0" y="0"/>
                </a:lnTo>
                <a:close/>
              </a:path>
            </a:pathLst>
          </a:custGeom>
          <a:blipFill>
            <a:blip r:embed="rId2"/>
            <a:stretch>
              <a:fillRect/>
            </a:stretch>
          </a:blipFill>
        </p:spPr>
      </p:sp>
      <p:sp>
        <p:nvSpPr>
          <p:cNvPr id="3" name="Freeform 3"/>
          <p:cNvSpPr/>
          <p:nvPr/>
        </p:nvSpPr>
        <p:spPr>
          <a:xfrm>
            <a:off x="0" y="0"/>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3"/>
            <a:stretch>
              <a:fillRect/>
            </a:stretch>
          </a:blipFill>
        </p:spPr>
      </p:sp>
      <p:sp>
        <p:nvSpPr>
          <p:cNvPr id="4" name="Freeform 4"/>
          <p:cNvSpPr/>
          <p:nvPr/>
        </p:nvSpPr>
        <p:spPr>
          <a:xfrm>
            <a:off x="7952524" y="4470546"/>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10335476" y="1484728"/>
            <a:ext cx="8120599" cy="4060300"/>
          </a:xfrm>
          <a:custGeom>
            <a:avLst/>
            <a:gdLst/>
            <a:ahLst/>
            <a:cxnLst/>
            <a:rect l="l" t="t" r="r" b="b"/>
            <a:pathLst>
              <a:path w="8120599" h="4060300">
                <a:moveTo>
                  <a:pt x="0" y="0"/>
                </a:moveTo>
                <a:lnTo>
                  <a:pt x="8120600" y="0"/>
                </a:lnTo>
                <a:lnTo>
                  <a:pt x="8120600" y="4060299"/>
                </a:lnTo>
                <a:lnTo>
                  <a:pt x="0" y="4060299"/>
                </a:lnTo>
                <a:lnTo>
                  <a:pt x="0" y="0"/>
                </a:lnTo>
                <a:close/>
              </a:path>
            </a:pathLst>
          </a:custGeom>
          <a:blipFill>
            <a:blip r:embed="rId2"/>
            <a:stretch>
              <a:fillRect/>
            </a:stretch>
          </a:blipFill>
        </p:spPr>
      </p:sp>
      <p:sp>
        <p:nvSpPr>
          <p:cNvPr id="3" name="Freeform 3"/>
          <p:cNvSpPr/>
          <p:nvPr/>
        </p:nvSpPr>
        <p:spPr>
          <a:xfrm>
            <a:off x="0" y="0"/>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3"/>
            <a:stretch>
              <a:fillRect/>
            </a:stretch>
          </a:blipFill>
        </p:spPr>
      </p:sp>
      <p:sp>
        <p:nvSpPr>
          <p:cNvPr id="4" name="Freeform 4"/>
          <p:cNvSpPr/>
          <p:nvPr/>
        </p:nvSpPr>
        <p:spPr>
          <a:xfrm>
            <a:off x="7952524" y="4470546"/>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763570" y="5647268"/>
            <a:ext cx="11091011" cy="5537961"/>
          </a:xfrm>
          <a:custGeom>
            <a:avLst/>
            <a:gdLst/>
            <a:ahLst/>
            <a:cxnLst/>
            <a:rect l="l" t="t" r="r" b="b"/>
            <a:pathLst>
              <a:path w="11091011" h="5537961">
                <a:moveTo>
                  <a:pt x="0" y="0"/>
                </a:moveTo>
                <a:lnTo>
                  <a:pt x="11091012" y="0"/>
                </a:lnTo>
                <a:lnTo>
                  <a:pt x="11091012" y="5537961"/>
                </a:lnTo>
                <a:lnTo>
                  <a:pt x="0" y="5537961"/>
                </a:lnTo>
                <a:lnTo>
                  <a:pt x="0" y="0"/>
                </a:lnTo>
                <a:close/>
              </a:path>
            </a:pathLst>
          </a:custGeom>
          <a:blipFill>
            <a:blip r:embed="rId2"/>
            <a:stretch>
              <a:fillRect/>
            </a:stretch>
          </a:blipFill>
        </p:spPr>
      </p:sp>
      <p:sp>
        <p:nvSpPr>
          <p:cNvPr id="3" name="Freeform 3"/>
          <p:cNvSpPr/>
          <p:nvPr/>
        </p:nvSpPr>
        <p:spPr>
          <a:xfrm>
            <a:off x="0" y="0"/>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3"/>
            <a:stretch>
              <a:fillRect/>
            </a:stretch>
          </a:blipFill>
        </p:spPr>
      </p:sp>
      <p:sp>
        <p:nvSpPr>
          <p:cNvPr id="4" name="Freeform 4"/>
          <p:cNvSpPr/>
          <p:nvPr/>
        </p:nvSpPr>
        <p:spPr>
          <a:xfrm>
            <a:off x="7952524" y="4470546"/>
            <a:ext cx="10335476" cy="5816454"/>
          </a:xfrm>
          <a:custGeom>
            <a:avLst/>
            <a:gdLst/>
            <a:ahLst/>
            <a:cxnLst/>
            <a:rect l="l" t="t" r="r" b="b"/>
            <a:pathLst>
              <a:path w="10335476" h="5816454">
                <a:moveTo>
                  <a:pt x="0" y="0"/>
                </a:moveTo>
                <a:lnTo>
                  <a:pt x="10335476" y="0"/>
                </a:lnTo>
                <a:lnTo>
                  <a:pt x="10335476" y="5816454"/>
                </a:lnTo>
                <a:lnTo>
                  <a:pt x="0" y="5816454"/>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Words>
  <Application>Microsoft Office PowerPoint</Application>
  <PresentationFormat>Custom</PresentationFormat>
  <Paragraphs>21</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Muli</vt:lpstr>
      <vt:lpstr>Calibri</vt:lpstr>
      <vt:lpstr>Muli Bold</vt:lpstr>
      <vt:lpstr>Muli Ultra-Bold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Teknologi dalam Bisnis dan Pekerjaan Elemen 3D Oranye dan Biru</dc:title>
  <cp:lastModifiedBy>Malik Putra</cp:lastModifiedBy>
  <cp:revision>2</cp:revision>
  <dcterms:created xsi:type="dcterms:W3CDTF">2006-08-16T00:00:00Z</dcterms:created>
  <dcterms:modified xsi:type="dcterms:W3CDTF">2024-01-12T06:04:11Z</dcterms:modified>
  <dc:identifier>DAF5lr-ubwo</dc:identifier>
</cp:coreProperties>
</file>